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62" r:id="rId3"/>
    <p:sldId id="261" r:id="rId4"/>
    <p:sldId id="257" r:id="rId5"/>
    <p:sldId id="258" r:id="rId6"/>
    <p:sldId id="259" r:id="rId7"/>
    <p:sldId id="260" r:id="rId8"/>
    <p:sldId id="263" r:id="rId9"/>
    <p:sldId id="264" r:id="rId10"/>
    <p:sldId id="265" r:id="rId11"/>
    <p:sldId id="266" r:id="rId12"/>
    <p:sldId id="267" r:id="rId13"/>
    <p:sldId id="268" r:id="rId14"/>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822490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682405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3539396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09870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1CF4B21-78D7-43BF-975F-86C382064EE6}" type="datetimeFigureOut">
              <a:rPr lang="es-PE" smtClean="0"/>
              <a:t>20/11/2018</a:t>
            </a:fld>
            <a:endParaRPr lang="es-PE"/>
          </a:p>
        </p:txBody>
      </p:sp>
      <p:sp>
        <p:nvSpPr>
          <p:cNvPr id="8" name="Footer Placeholder 7"/>
          <p:cNvSpPr>
            <a:spLocks noGrp="1"/>
          </p:cNvSpPr>
          <p:nvPr>
            <p:ph type="ftr" sz="quarter" idx="11"/>
          </p:nvPr>
        </p:nvSpPr>
        <p:spPr/>
        <p:txBody>
          <a:bodyPr/>
          <a:lstStyle/>
          <a:p>
            <a:endParaRPr lang="es-P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1871819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1CF4B21-78D7-43BF-975F-86C382064EE6}" type="datetimeFigureOut">
              <a:rPr lang="es-PE" smtClean="0"/>
              <a:t>20/11/2018</a:t>
            </a:fld>
            <a:endParaRPr lang="es-PE"/>
          </a:p>
        </p:txBody>
      </p:sp>
      <p:sp>
        <p:nvSpPr>
          <p:cNvPr id="4" name="Footer Placeholder 3"/>
          <p:cNvSpPr>
            <a:spLocks noGrp="1"/>
          </p:cNvSpPr>
          <p:nvPr>
            <p:ph type="ftr" sz="quarter" idx="11"/>
          </p:nvPr>
        </p:nvSpPr>
        <p:spPr/>
        <p:txBody>
          <a:bodyPr/>
          <a:lstStyle/>
          <a:p>
            <a:endParaRPr lang="es-P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3143974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F4B21-78D7-43BF-975F-86C382064EE6}" type="datetimeFigureOut">
              <a:rPr lang="es-PE" smtClean="0"/>
              <a:t>20/11/2018</a:t>
            </a:fld>
            <a:endParaRPr lang="es-PE"/>
          </a:p>
        </p:txBody>
      </p:sp>
      <p:sp>
        <p:nvSpPr>
          <p:cNvPr id="3" name="Footer Placeholder 2"/>
          <p:cNvSpPr>
            <a:spLocks noGrp="1"/>
          </p:cNvSpPr>
          <p:nvPr>
            <p:ph type="ftr" sz="quarter" idx="11"/>
          </p:nvPr>
        </p:nvSpPr>
        <p:spPr/>
        <p:txBody>
          <a:bodyPr/>
          <a:lstStyle/>
          <a:p>
            <a:endParaRPr lang="es-P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027331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711632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130657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169860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98A0E12-3247-4F80-8B0F-3E9C9C9BED56}" type="slidenum">
              <a:rPr lang="es-PE" smtClean="0"/>
              <a:t>‹Nº›</a:t>
            </a:fld>
            <a:endParaRPr lang="es-P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61501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488906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98A0E12-3247-4F80-8B0F-3E9C9C9BED56}" type="slidenum">
              <a:rPr lang="es-PE" smtClean="0"/>
              <a:t>‹Nº›</a:t>
            </a:fld>
            <a:endParaRPr lang="es-P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73470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1CF4B21-78D7-43BF-975F-86C382064EE6}" type="datetimeFigureOut">
              <a:rPr lang="es-PE" smtClean="0"/>
              <a:t>20/11/2018</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668227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3634936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1CF4B21-78D7-43BF-975F-86C382064EE6}" type="datetimeFigureOut">
              <a:rPr lang="es-PE" smtClean="0"/>
              <a:t>20/11/2018</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98A0E12-3247-4F80-8B0F-3E9C9C9BED56}" type="slidenum">
              <a:rPr lang="es-PE" smtClean="0"/>
              <a:t>‹Nº›</a:t>
            </a:fld>
            <a:endParaRPr lang="es-PE"/>
          </a:p>
        </p:txBody>
      </p:sp>
    </p:spTree>
    <p:extLst>
      <p:ext uri="{BB962C8B-B14F-4D97-AF65-F5344CB8AC3E}">
        <p14:creationId xmlns:p14="http://schemas.microsoft.com/office/powerpoint/2010/main" val="2637344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1CF4B21-78D7-43BF-975F-86C382064EE6}" type="datetimeFigureOut">
              <a:rPr lang="es-PE" smtClean="0"/>
              <a:t>20/11/2018</a:t>
            </a:fld>
            <a:endParaRPr lang="es-P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P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98A0E12-3247-4F80-8B0F-3E9C9C9BED56}" type="slidenum">
              <a:rPr lang="es-PE" smtClean="0"/>
              <a:t>‹Nº›</a:t>
            </a:fld>
            <a:endParaRPr lang="es-PE"/>
          </a:p>
        </p:txBody>
      </p:sp>
    </p:spTree>
    <p:extLst>
      <p:ext uri="{BB962C8B-B14F-4D97-AF65-F5344CB8AC3E}">
        <p14:creationId xmlns:p14="http://schemas.microsoft.com/office/powerpoint/2010/main" val="409738587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463951" y="1453019"/>
            <a:ext cx="8915399" cy="1816274"/>
          </a:xfrm>
        </p:spPr>
        <p:txBody>
          <a:bodyPr>
            <a:noAutofit/>
          </a:bodyPr>
          <a:lstStyle/>
          <a:p>
            <a:r>
              <a:rPr lang="es-PE" sz="4700" b="1" dirty="0"/>
              <a:t>La incorporación de los rayos infrarrojos en la medicina para el beneficio de la salud Ica- Perú año </a:t>
            </a:r>
            <a:r>
              <a:rPr lang="es-PE" sz="4700" b="1" dirty="0" smtClean="0"/>
              <a:t>2018</a:t>
            </a:r>
            <a:endParaRPr lang="es-PE" sz="4700" dirty="0"/>
          </a:p>
        </p:txBody>
      </p:sp>
      <p:sp>
        <p:nvSpPr>
          <p:cNvPr id="3" name="Subtítulo 2"/>
          <p:cNvSpPr>
            <a:spLocks noGrp="1"/>
          </p:cNvSpPr>
          <p:nvPr>
            <p:ph type="subTitle" idx="1"/>
          </p:nvPr>
        </p:nvSpPr>
        <p:spPr>
          <a:xfrm>
            <a:off x="2589212" y="3519814"/>
            <a:ext cx="8915399" cy="3231715"/>
          </a:xfrm>
        </p:spPr>
        <p:txBody>
          <a:bodyPr>
            <a:normAutofit/>
          </a:bodyPr>
          <a:lstStyle/>
          <a:p>
            <a:r>
              <a:rPr lang="es-PE" b="1" u="sng" dirty="0"/>
              <a:t>TEMA:</a:t>
            </a:r>
            <a:r>
              <a:rPr lang="es-PE" dirty="0"/>
              <a:t> RAYOS </a:t>
            </a:r>
            <a:r>
              <a:rPr lang="es-PE" dirty="0" smtClean="0"/>
              <a:t>INFRARROJOS</a:t>
            </a:r>
            <a:endParaRPr lang="es-PE" dirty="0"/>
          </a:p>
          <a:p>
            <a:r>
              <a:rPr lang="es-PE" b="1" u="sng" dirty="0"/>
              <a:t>PREGUNTA:</a:t>
            </a:r>
            <a:r>
              <a:rPr lang="es-PE" b="1" dirty="0"/>
              <a:t> </a:t>
            </a:r>
            <a:r>
              <a:rPr lang="es-PE" dirty="0"/>
              <a:t>¿De qué manera podría implementarse los rayos infrarrojos en la medicina humana</a:t>
            </a:r>
            <a:r>
              <a:rPr lang="es-PE" dirty="0" smtClean="0"/>
              <a:t>?</a:t>
            </a:r>
          </a:p>
          <a:p>
            <a:r>
              <a:rPr lang="es-PE" b="1" u="sng" dirty="0" smtClean="0"/>
              <a:t>VARIABLES:</a:t>
            </a:r>
            <a:endParaRPr lang="es-PE" dirty="0"/>
          </a:p>
          <a:p>
            <a:pPr marL="285750" lvl="0" indent="-285750">
              <a:buFont typeface="Arial" panose="020B0604020202020204" pitchFamily="34" charset="0"/>
              <a:buChar char="•"/>
            </a:pPr>
            <a:r>
              <a:rPr lang="es-PE" b="1" dirty="0" smtClean="0"/>
              <a:t>Dependiente: </a:t>
            </a:r>
            <a:r>
              <a:rPr lang="es-PE" dirty="0" smtClean="0"/>
              <a:t>Incorporación de los rayos infrarrojos en la medicina </a:t>
            </a:r>
          </a:p>
          <a:p>
            <a:pPr marL="285750" lvl="0" indent="-285750">
              <a:buFont typeface="Arial" panose="020B0604020202020204" pitchFamily="34" charset="0"/>
              <a:buChar char="•"/>
            </a:pPr>
            <a:r>
              <a:rPr lang="es-PE" b="1" dirty="0" smtClean="0"/>
              <a:t>Independiente: </a:t>
            </a:r>
            <a:r>
              <a:rPr lang="es-PE" dirty="0" smtClean="0"/>
              <a:t>Beneficios para la salud  </a:t>
            </a:r>
          </a:p>
          <a:p>
            <a:r>
              <a:rPr lang="es-PE" b="1" u="sng" dirty="0" smtClean="0"/>
              <a:t>HIPÓTESIS</a:t>
            </a:r>
            <a:r>
              <a:rPr lang="es-PE" b="1" u="sng" dirty="0"/>
              <a:t>:</a:t>
            </a:r>
            <a:r>
              <a:rPr lang="es-PE" b="1" dirty="0"/>
              <a:t> </a:t>
            </a:r>
            <a:r>
              <a:rPr lang="es-PE" dirty="0"/>
              <a:t>La incorporación de los rayos infrarrojos a la medicina implica beneficios para la salud.</a:t>
            </a:r>
          </a:p>
          <a:p>
            <a:endParaRPr lang="es-PE" dirty="0"/>
          </a:p>
        </p:txBody>
      </p:sp>
    </p:spTree>
    <p:extLst>
      <p:ext uri="{BB962C8B-B14F-4D97-AF65-F5344CB8AC3E}">
        <p14:creationId xmlns:p14="http://schemas.microsoft.com/office/powerpoint/2010/main" val="2545277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2611" y="1989446"/>
            <a:ext cx="8911687" cy="2720340"/>
          </a:xfrm>
        </p:spPr>
        <p:txBody>
          <a:bodyPr>
            <a:normAutofit/>
          </a:bodyPr>
          <a:lstStyle/>
          <a:p>
            <a:r>
              <a:rPr lang="es-PE" sz="4800" dirty="0" smtClean="0"/>
              <a:t>Variable Dependiente</a:t>
            </a:r>
            <a:r>
              <a:rPr lang="es-PE" sz="4800" b="1" dirty="0" smtClean="0"/>
              <a:t>: </a:t>
            </a:r>
            <a:br>
              <a:rPr lang="es-PE" sz="4800" b="1" dirty="0" smtClean="0"/>
            </a:br>
            <a:r>
              <a:rPr lang="es-PE" dirty="0" smtClean="0"/>
              <a:t>Incorporación </a:t>
            </a:r>
            <a:r>
              <a:rPr lang="es-PE" dirty="0"/>
              <a:t>de los rayos infrarrojos en la medicina </a:t>
            </a:r>
            <a:endParaRPr lang="es-PE" dirty="0"/>
          </a:p>
        </p:txBody>
      </p:sp>
      <p:sp>
        <p:nvSpPr>
          <p:cNvPr id="3" name="Marcador de contenido 2"/>
          <p:cNvSpPr>
            <a:spLocks noGrp="1"/>
          </p:cNvSpPr>
          <p:nvPr>
            <p:ph idx="1"/>
          </p:nvPr>
        </p:nvSpPr>
        <p:spPr>
          <a:xfrm>
            <a:off x="2442611" y="828700"/>
            <a:ext cx="8911687" cy="1160746"/>
          </a:xfrm>
        </p:spPr>
        <p:txBody>
          <a:bodyPr>
            <a:noAutofit/>
          </a:bodyPr>
          <a:lstStyle/>
          <a:p>
            <a:pPr marL="0" indent="0">
              <a:buNone/>
            </a:pPr>
            <a:r>
              <a:rPr lang="es-PE" sz="6600" dirty="0" smtClean="0">
                <a:solidFill>
                  <a:schemeClr val="accent2">
                    <a:lumMod val="60000"/>
                    <a:lumOff val="40000"/>
                  </a:schemeClr>
                </a:solidFill>
              </a:rPr>
              <a:t>ARGUMENTOS DE</a:t>
            </a:r>
            <a:r>
              <a:rPr lang="es-PE" sz="6600" dirty="0" smtClean="0"/>
              <a:t>:</a:t>
            </a:r>
            <a:endParaRPr lang="es-PE" sz="6600" dirty="0"/>
          </a:p>
        </p:txBody>
      </p:sp>
      <p:pic>
        <p:nvPicPr>
          <p:cNvPr id="4" name="Imagen 3"/>
          <p:cNvPicPr>
            <a:picLocks noChangeAspect="1"/>
          </p:cNvPicPr>
          <p:nvPr/>
        </p:nvPicPr>
        <p:blipFill>
          <a:blip r:embed="rId2"/>
          <a:stretch>
            <a:fillRect/>
          </a:stretch>
        </p:blipFill>
        <p:spPr>
          <a:xfrm>
            <a:off x="6413326" y="3493577"/>
            <a:ext cx="4556995" cy="28884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37306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342404" y="1077238"/>
            <a:ext cx="8915400" cy="5198302"/>
          </a:xfrm>
        </p:spPr>
        <p:txBody>
          <a:bodyPr>
            <a:normAutofit/>
          </a:bodyPr>
          <a:lstStyle/>
          <a:p>
            <a:pPr lvl="0"/>
            <a:r>
              <a:rPr lang="es-PE" sz="4000" dirty="0" err="1">
                <a:latin typeface="Arial" panose="020B0604020202020204" pitchFamily="34" charset="0"/>
                <a:cs typeface="Arial" panose="020B0604020202020204" pitchFamily="34" charset="0"/>
              </a:rPr>
              <a:t>Dunn</a:t>
            </a:r>
            <a:r>
              <a:rPr lang="es-PE" sz="4000" dirty="0">
                <a:latin typeface="Arial" panose="020B0604020202020204" pitchFamily="34" charset="0"/>
                <a:cs typeface="Arial" panose="020B0604020202020204" pitchFamily="34" charset="0"/>
              </a:rPr>
              <a:t> E (2015) Desde la </a:t>
            </a:r>
            <a:r>
              <a:rPr lang="es-PE" sz="4000" dirty="0" smtClean="0">
                <a:latin typeface="Arial" panose="020B0604020202020204" pitchFamily="34" charset="0"/>
                <a:cs typeface="Arial" panose="020B0604020202020204" pitchFamily="34" charset="0"/>
              </a:rPr>
              <a:t>antigüedad, la </a:t>
            </a:r>
            <a:r>
              <a:rPr lang="es-PE" sz="4000" dirty="0">
                <a:latin typeface="Arial" panose="020B0604020202020204" pitchFamily="34" charset="0"/>
                <a:cs typeface="Arial" panose="020B0604020202020204" pitchFamily="34" charset="0"/>
              </a:rPr>
              <a:t>luz solar ha sido utilizada </a:t>
            </a:r>
            <a:r>
              <a:rPr lang="es-PE" sz="4000" dirty="0" smtClean="0">
                <a:latin typeface="Arial" panose="020B0604020202020204" pitchFamily="34" charset="0"/>
                <a:cs typeface="Arial" panose="020B0604020202020204" pitchFamily="34" charset="0"/>
              </a:rPr>
              <a:t>en </a:t>
            </a:r>
            <a:r>
              <a:rPr lang="es-PE" sz="4000" dirty="0">
                <a:latin typeface="Arial" panose="020B0604020202020204" pitchFamily="34" charset="0"/>
                <a:cs typeface="Arial" panose="020B0604020202020204" pitchFamily="34" charset="0"/>
              </a:rPr>
              <a:t>diferentes tratamientos </a:t>
            </a:r>
            <a:r>
              <a:rPr lang="es-PE" sz="4000" dirty="0" smtClean="0">
                <a:latin typeface="Arial" panose="020B0604020202020204" pitchFamily="34" charset="0"/>
                <a:cs typeface="Arial" panose="020B0604020202020204" pitchFamily="34" charset="0"/>
              </a:rPr>
              <a:t>de enfermedades, ya </a:t>
            </a:r>
            <a:r>
              <a:rPr lang="es-PE" sz="4000" dirty="0">
                <a:latin typeface="Arial" panose="020B0604020202020204" pitchFamily="34" charset="0"/>
                <a:cs typeface="Arial" panose="020B0604020202020204" pitchFamily="34" charset="0"/>
              </a:rPr>
              <a:t>sea de la artritis, la ictericia, trastornos de la piel entre otras enfermedades, obteniendo resultados favorables para la salud. </a:t>
            </a:r>
          </a:p>
          <a:p>
            <a:endParaRPr lang="es-PE" dirty="0"/>
          </a:p>
        </p:txBody>
      </p:sp>
    </p:spTree>
    <p:extLst>
      <p:ext uri="{BB962C8B-B14F-4D97-AF65-F5344CB8AC3E}">
        <p14:creationId xmlns:p14="http://schemas.microsoft.com/office/powerpoint/2010/main" val="3248975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4160" y="968679"/>
            <a:ext cx="8915400" cy="4843398"/>
          </a:xfrm>
        </p:spPr>
        <p:txBody>
          <a:bodyPr/>
          <a:lstStyle/>
          <a:p>
            <a:pPr lvl="0"/>
            <a:r>
              <a:rPr lang="es-PE" sz="3200" dirty="0">
                <a:latin typeface="Arial" panose="020B0604020202020204" pitchFamily="34" charset="0"/>
                <a:cs typeface="Arial" panose="020B0604020202020204" pitchFamily="34" charset="0"/>
              </a:rPr>
              <a:t>Hernández S (2011) El descubrimiento de la luz infrarroja monocromática, que emite diodos en frecuencia de 890 </a:t>
            </a:r>
            <a:r>
              <a:rPr lang="es-PE" sz="3200" dirty="0" err="1">
                <a:latin typeface="Arial" panose="020B0604020202020204" pitchFamily="34" charset="0"/>
                <a:cs typeface="Arial" panose="020B0604020202020204" pitchFamily="34" charset="0"/>
              </a:rPr>
              <a:t>nm</a:t>
            </a:r>
            <a:r>
              <a:rPr lang="es-PE" sz="3200" dirty="0">
                <a:latin typeface="Arial" panose="020B0604020202020204" pitchFamily="34" charset="0"/>
                <a:cs typeface="Arial" panose="020B0604020202020204" pitchFamily="34" charset="0"/>
              </a:rPr>
              <a:t>, resulta ser muy eficaz ya que libera sustancias analgésicas que contrarrestan el dolor, mediante la liberación de la energía cinética de los fotones infrarrojos hacia los enlaces de NO con los átomos de sulfuro en los aminoácidos de la hemoglobina. </a:t>
            </a:r>
          </a:p>
          <a:p>
            <a:endParaRPr lang="es-PE" dirty="0"/>
          </a:p>
        </p:txBody>
      </p:sp>
    </p:spTree>
    <p:extLst>
      <p:ext uri="{BB962C8B-B14F-4D97-AF65-F5344CB8AC3E}">
        <p14:creationId xmlns:p14="http://schemas.microsoft.com/office/powerpoint/2010/main" val="37364338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4056" y="1407090"/>
            <a:ext cx="8915400" cy="4029206"/>
          </a:xfrm>
        </p:spPr>
        <p:txBody>
          <a:bodyPr/>
          <a:lstStyle/>
          <a:p>
            <a:pPr lvl="0"/>
            <a:r>
              <a:rPr lang="es-PE" sz="3600" dirty="0">
                <a:latin typeface="Arial" panose="020B0604020202020204" pitchFamily="34" charset="0"/>
                <a:cs typeface="Arial" panose="020B0604020202020204" pitchFamily="34" charset="0"/>
              </a:rPr>
              <a:t>La sociedad española de medicina estética (2018) Los rayos infrarrojos </a:t>
            </a:r>
            <a:r>
              <a:rPr lang="es-PE" sz="3600" dirty="0" smtClean="0">
                <a:latin typeface="Arial" panose="020B0604020202020204" pitchFamily="34" charset="0"/>
                <a:cs typeface="Arial" panose="020B0604020202020204" pitchFamily="34" charset="0"/>
              </a:rPr>
              <a:t>se consideran un tratamiento no necesario, sino adicional.  Pues </a:t>
            </a:r>
            <a:r>
              <a:rPr lang="es-PE" sz="3600" dirty="0">
                <a:latin typeface="Arial" panose="020B0604020202020204" pitchFamily="34" charset="0"/>
                <a:cs typeface="Arial" panose="020B0604020202020204" pitchFamily="34" charset="0"/>
              </a:rPr>
              <a:t>aunque su forma de entrada al cuerpo es superficial produce un aumento respecto al flujo de la sangre y temperatura.</a:t>
            </a:r>
          </a:p>
          <a:p>
            <a:endParaRPr lang="es-PE" dirty="0"/>
          </a:p>
        </p:txBody>
      </p:sp>
    </p:spTree>
    <p:extLst>
      <p:ext uri="{BB962C8B-B14F-4D97-AF65-F5344CB8AC3E}">
        <p14:creationId xmlns:p14="http://schemas.microsoft.com/office/powerpoint/2010/main" val="1526538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01738" y="1494772"/>
            <a:ext cx="8915400" cy="3777622"/>
          </a:xfrm>
        </p:spPr>
        <p:txBody>
          <a:bodyPr/>
          <a:lstStyle/>
          <a:p>
            <a:pPr lvl="0"/>
            <a:r>
              <a:rPr lang="es-PE" sz="3200" dirty="0" smtClean="0">
                <a:latin typeface="Arial" panose="020B0604020202020204" pitchFamily="34" charset="0"/>
                <a:cs typeface="Arial" panose="020B0604020202020204" pitchFamily="34" charset="0"/>
              </a:rPr>
              <a:t>Fisioterapia Latina (2015) El tiempo establecido en las terapias es de 10 a 15 minutos ya que en este tiempo se consiguen los efectos terapéuticos de los rayos infrarrojos, todo puede variar dependiendo del área a tratar y de la lesión o patología que se va a tratar.</a:t>
            </a:r>
            <a:endParaRPr lang="es-PE" sz="3200" dirty="0">
              <a:latin typeface="Arial" panose="020B0604020202020204" pitchFamily="34" charset="0"/>
              <a:cs typeface="Arial" panose="020B0604020202020204" pitchFamily="34" charset="0"/>
            </a:endParaRPr>
          </a:p>
          <a:p>
            <a:endParaRPr lang="es-PE" dirty="0"/>
          </a:p>
        </p:txBody>
      </p:sp>
    </p:spTree>
    <p:extLst>
      <p:ext uri="{BB962C8B-B14F-4D97-AF65-F5344CB8AC3E}">
        <p14:creationId xmlns:p14="http://schemas.microsoft.com/office/powerpoint/2010/main" val="834393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1169096"/>
            <a:ext cx="8915400" cy="4154466"/>
          </a:xfrm>
        </p:spPr>
        <p:txBody>
          <a:bodyPr/>
          <a:lstStyle/>
          <a:p>
            <a:pPr lvl="0"/>
            <a:r>
              <a:rPr lang="es-PE" sz="4000" dirty="0">
                <a:latin typeface="Arial" panose="020B0604020202020204" pitchFamily="34" charset="0"/>
                <a:cs typeface="Arial" panose="020B0604020202020204" pitchFamily="34" charset="0"/>
              </a:rPr>
              <a:t>Terapia Física (2017) la terapia con infrarrojos se utiliza para obtener ventaja del calor superficial producido y tratar de manera artificial las afecciones sobretodos en los tejidos humanos.</a:t>
            </a:r>
          </a:p>
          <a:p>
            <a:endParaRPr lang="es-PE" dirty="0"/>
          </a:p>
        </p:txBody>
      </p:sp>
    </p:spTree>
    <p:extLst>
      <p:ext uri="{BB962C8B-B14F-4D97-AF65-F5344CB8AC3E}">
        <p14:creationId xmlns:p14="http://schemas.microsoft.com/office/powerpoint/2010/main" val="261794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PE" sz="7300" dirty="0" smtClean="0">
                <a:solidFill>
                  <a:schemeClr val="accent2">
                    <a:lumMod val="60000"/>
                    <a:lumOff val="40000"/>
                  </a:schemeClr>
                </a:solidFill>
                <a:cs typeface="Arial" panose="020B0604020202020204" pitchFamily="34" charset="0"/>
              </a:rPr>
              <a:t>ARGUMENTOS DE</a:t>
            </a:r>
            <a:r>
              <a:rPr lang="es-PE" sz="7300" dirty="0" smtClean="0">
                <a:cs typeface="Arial" panose="020B0604020202020204" pitchFamily="34" charset="0"/>
              </a:rPr>
              <a:t>:</a:t>
            </a:r>
            <a:br>
              <a:rPr lang="es-PE" sz="7300" dirty="0" smtClean="0">
                <a:cs typeface="Arial" panose="020B0604020202020204" pitchFamily="34" charset="0"/>
              </a:rPr>
            </a:br>
            <a:endParaRPr lang="es-PE" dirty="0">
              <a:cs typeface="Arial" panose="020B0604020202020204" pitchFamily="34" charset="0"/>
            </a:endParaRPr>
          </a:p>
        </p:txBody>
      </p:sp>
      <p:sp>
        <p:nvSpPr>
          <p:cNvPr id="3" name="Marcador de contenido 2"/>
          <p:cNvSpPr>
            <a:spLocks noGrp="1"/>
          </p:cNvSpPr>
          <p:nvPr>
            <p:ph idx="1"/>
          </p:nvPr>
        </p:nvSpPr>
        <p:spPr>
          <a:xfrm>
            <a:off x="2589212" y="1682663"/>
            <a:ext cx="8915400" cy="3777622"/>
          </a:xfrm>
        </p:spPr>
        <p:txBody>
          <a:bodyPr>
            <a:normAutofit/>
          </a:bodyPr>
          <a:lstStyle/>
          <a:p>
            <a:pPr marL="0" indent="0">
              <a:buNone/>
            </a:pPr>
            <a:r>
              <a:rPr lang="es-PE" sz="4800" dirty="0">
                <a:solidFill>
                  <a:schemeClr val="accent2">
                    <a:lumMod val="75000"/>
                  </a:schemeClr>
                </a:solidFill>
              </a:rPr>
              <a:t>Variable </a:t>
            </a:r>
            <a:r>
              <a:rPr lang="es-PE" sz="4800" dirty="0" smtClean="0">
                <a:solidFill>
                  <a:schemeClr val="accent2">
                    <a:lumMod val="75000"/>
                  </a:schemeClr>
                </a:solidFill>
              </a:rPr>
              <a:t>Independiente</a:t>
            </a:r>
            <a:r>
              <a:rPr lang="es-PE" sz="4800" b="1" dirty="0">
                <a:solidFill>
                  <a:schemeClr val="accent2">
                    <a:lumMod val="75000"/>
                  </a:schemeClr>
                </a:solidFill>
              </a:rPr>
              <a:t>: </a:t>
            </a:r>
            <a:br>
              <a:rPr lang="es-PE" sz="4800" b="1" dirty="0">
                <a:solidFill>
                  <a:schemeClr val="accent2">
                    <a:lumMod val="75000"/>
                  </a:schemeClr>
                </a:solidFill>
              </a:rPr>
            </a:br>
            <a:r>
              <a:rPr lang="es-PE" sz="3600" dirty="0">
                <a:solidFill>
                  <a:schemeClr val="accent2">
                    <a:lumMod val="75000"/>
                  </a:schemeClr>
                </a:solidFill>
              </a:rPr>
              <a:t>Beneficios para la salud </a:t>
            </a:r>
            <a:endParaRPr lang="es-PE" sz="4800" dirty="0">
              <a:solidFill>
                <a:schemeClr val="accent2">
                  <a:lumMod val="75000"/>
                </a:schemeClr>
              </a:solidFill>
            </a:endParaRPr>
          </a:p>
        </p:txBody>
      </p:sp>
      <p:pic>
        <p:nvPicPr>
          <p:cNvPr id="5" name="Imagen 4"/>
          <p:cNvPicPr>
            <a:picLocks noChangeAspect="1"/>
          </p:cNvPicPr>
          <p:nvPr/>
        </p:nvPicPr>
        <p:blipFill>
          <a:blip r:embed="rId2"/>
          <a:stretch>
            <a:fillRect/>
          </a:stretch>
        </p:blipFill>
        <p:spPr>
          <a:xfrm>
            <a:off x="5449078" y="3209399"/>
            <a:ext cx="2478885" cy="330943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52540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14472" y="1281830"/>
            <a:ext cx="8915400" cy="3777622"/>
          </a:xfrm>
        </p:spPr>
        <p:txBody>
          <a:bodyPr>
            <a:noAutofit/>
          </a:bodyPr>
          <a:lstStyle/>
          <a:p>
            <a:pPr lvl="0"/>
            <a:r>
              <a:rPr lang="es-PE" sz="3600" dirty="0"/>
              <a:t>Guillermo.(2015</a:t>
            </a:r>
            <a:r>
              <a:rPr lang="es-PE" sz="3600" dirty="0" smtClean="0"/>
              <a:t>).</a:t>
            </a:r>
            <a:r>
              <a:rPr lang="es-PE" sz="3600" dirty="0"/>
              <a:t> Los beneficios que se </a:t>
            </a:r>
            <a:r>
              <a:rPr lang="es-PE" sz="3600" dirty="0" smtClean="0"/>
              <a:t>obtienen con </a:t>
            </a:r>
            <a:r>
              <a:rPr lang="es-PE" sz="3600" dirty="0"/>
              <a:t>la ayuda de la luz infrarroja pueden ser la mejora en la circulación, incluso en tejidos profundos del cuerpo y la estimulación de las células para liberar toxinas.</a:t>
            </a:r>
            <a:endParaRPr lang="es-PE" sz="2400" dirty="0"/>
          </a:p>
        </p:txBody>
      </p:sp>
    </p:spTree>
    <p:extLst>
      <p:ext uri="{BB962C8B-B14F-4D97-AF65-F5344CB8AC3E}">
        <p14:creationId xmlns:p14="http://schemas.microsoft.com/office/powerpoint/2010/main" val="782955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76894" y="1294357"/>
            <a:ext cx="8915400" cy="3777622"/>
          </a:xfrm>
        </p:spPr>
        <p:txBody>
          <a:bodyPr/>
          <a:lstStyle/>
          <a:p>
            <a:pPr lvl="0"/>
            <a:r>
              <a:rPr lang="es-PE" sz="3200" dirty="0"/>
              <a:t>Rebeca .(2015).El tratamiento realizado con rayos infrarrojos </a:t>
            </a:r>
            <a:r>
              <a:rPr lang="es-PE" sz="3200" dirty="0" smtClean="0"/>
              <a:t>están </a:t>
            </a:r>
            <a:r>
              <a:rPr lang="es-PE" sz="3200" dirty="0"/>
              <a:t>destinados a los problemas musculares y de los huesos, además se encuentran beneficiosos para las lesiones o heridas ya que potencia el crecimiento de las células de forma natural.</a:t>
            </a:r>
          </a:p>
          <a:p>
            <a:endParaRPr lang="es-PE" dirty="0"/>
          </a:p>
        </p:txBody>
      </p:sp>
    </p:spTree>
    <p:extLst>
      <p:ext uri="{BB962C8B-B14F-4D97-AF65-F5344CB8AC3E}">
        <p14:creationId xmlns:p14="http://schemas.microsoft.com/office/powerpoint/2010/main" val="2493803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1306882"/>
            <a:ext cx="8915400" cy="3777622"/>
          </a:xfrm>
        </p:spPr>
        <p:txBody>
          <a:bodyPr/>
          <a:lstStyle/>
          <a:p>
            <a:pPr lvl="0"/>
            <a:r>
              <a:rPr lang="es-PE" sz="3600" dirty="0" err="1"/>
              <a:t>Quirimed</a:t>
            </a:r>
            <a:r>
              <a:rPr lang="es-PE" sz="3600" dirty="0"/>
              <a:t> (2016). La luz infrarroja es utilizada en procesos de rehabilitación de fisioterapia, consigue un efecto relajante en la musculatura, está penetra de modo superficial en la piel.</a:t>
            </a:r>
          </a:p>
          <a:p>
            <a:endParaRPr lang="es-PE" dirty="0"/>
          </a:p>
        </p:txBody>
      </p:sp>
    </p:spTree>
    <p:extLst>
      <p:ext uri="{BB962C8B-B14F-4D97-AF65-F5344CB8AC3E}">
        <p14:creationId xmlns:p14="http://schemas.microsoft.com/office/powerpoint/2010/main" val="11137131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01946" y="981204"/>
            <a:ext cx="8915400" cy="4555299"/>
          </a:xfrm>
        </p:spPr>
        <p:txBody>
          <a:bodyPr>
            <a:normAutofit/>
          </a:bodyPr>
          <a:lstStyle/>
          <a:p>
            <a:pPr lvl="0"/>
            <a:r>
              <a:rPr lang="es-PE" sz="2400" dirty="0"/>
              <a:t>Naturaleza y vida (2018). Beneficios del masaje de </a:t>
            </a:r>
            <a:r>
              <a:rPr lang="es-PE" sz="2400" dirty="0" smtClean="0"/>
              <a:t>los </a:t>
            </a:r>
            <a:r>
              <a:rPr lang="es-PE" sz="2400" dirty="0"/>
              <a:t>rayos infrarrojos penetran profundamente los tejidos </a:t>
            </a:r>
            <a:r>
              <a:rPr lang="es-PE" sz="2400" dirty="0" smtClean="0"/>
              <a:t>internos, </a:t>
            </a:r>
            <a:r>
              <a:rPr lang="es-PE" sz="2400" dirty="0"/>
              <a:t>músculos y huesos del </a:t>
            </a:r>
            <a:r>
              <a:rPr lang="es-PE" sz="2400" dirty="0" smtClean="0"/>
              <a:t>cuerpo. La </a:t>
            </a:r>
            <a:r>
              <a:rPr lang="es-PE" sz="2400" dirty="0"/>
              <a:t>energía de estas ondas elevan ligeramente la temperatura del cuerpo , además que relaja los músculos tensos, las camas de masaje infrarroja utilizan unos rodillos de jade calentados donde masajea desde la altura del cuello hasta la base de columna vertebral relajando las musculares claves de la espalda, se puede usar en cualquier parte del cuerpo donde se siente </a:t>
            </a:r>
            <a:r>
              <a:rPr lang="es-PE" sz="2400" dirty="0" smtClean="0"/>
              <a:t>rigidez, para así poder combatir el problema desde su punto de origen.</a:t>
            </a:r>
            <a:endParaRPr lang="es-PE" sz="2400" dirty="0"/>
          </a:p>
          <a:p>
            <a:endParaRPr lang="es-PE" dirty="0"/>
          </a:p>
        </p:txBody>
      </p:sp>
    </p:spTree>
    <p:extLst>
      <p:ext uri="{BB962C8B-B14F-4D97-AF65-F5344CB8AC3E}">
        <p14:creationId xmlns:p14="http://schemas.microsoft.com/office/powerpoint/2010/main" val="2507702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26790" y="1144044"/>
            <a:ext cx="8915400" cy="4116888"/>
          </a:xfrm>
        </p:spPr>
        <p:txBody>
          <a:bodyPr>
            <a:normAutofit/>
          </a:bodyPr>
          <a:lstStyle/>
          <a:p>
            <a:pPr lvl="0"/>
            <a:r>
              <a:rPr lang="es-PE" sz="2800" dirty="0" err="1"/>
              <a:t>Sendra</a:t>
            </a:r>
            <a:r>
              <a:rPr lang="es-PE" sz="2800" dirty="0"/>
              <a:t>, P y Martínez, M.(2017).Fue descubierta por W </a:t>
            </a:r>
            <a:r>
              <a:rPr lang="es-PE" sz="2800" dirty="0" err="1"/>
              <a:t>Herschel</a:t>
            </a:r>
            <a:r>
              <a:rPr lang="es-PE" sz="2800" dirty="0"/>
              <a:t>, más adelante se descubrió que tiene un efecto sedante, relajante y antiinflamatorio lo cual se puede usar para tratamientos de lesiones en el cuerpo humano</a:t>
            </a:r>
            <a:r>
              <a:rPr lang="es-PE" sz="2800" dirty="0" smtClean="0"/>
              <a:t>, aunque se ha intentado mejorar los rayos infrarrojos, no se ha podido llegar a usar en lo que corresponde a una parte mas adentrada del cuerpo, estancándose en lo superficial.</a:t>
            </a:r>
            <a:endParaRPr lang="es-PE" sz="2800" dirty="0"/>
          </a:p>
          <a:p>
            <a:endParaRPr lang="es-PE" dirty="0"/>
          </a:p>
        </p:txBody>
      </p:sp>
    </p:spTree>
    <p:extLst>
      <p:ext uri="{BB962C8B-B14F-4D97-AF65-F5344CB8AC3E}">
        <p14:creationId xmlns:p14="http://schemas.microsoft.com/office/powerpoint/2010/main" val="2992431872"/>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41</TotalTime>
  <Words>597</Words>
  <Application>Microsoft Office PowerPoint</Application>
  <PresentationFormat>Panorámica</PresentationFormat>
  <Paragraphs>21</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Century Gothic</vt:lpstr>
      <vt:lpstr>Wingdings 3</vt:lpstr>
      <vt:lpstr>Espiral</vt:lpstr>
      <vt:lpstr>La incorporación de los rayos infrarrojos en la medicina para el beneficio de la salud Ica- Perú año 2018</vt:lpstr>
      <vt:lpstr>Variable Dependiente:  Incorporación de los rayos infrarrojos en la medicina </vt:lpstr>
      <vt:lpstr>Presentación de PowerPoint</vt:lpstr>
      <vt:lpstr>Presentación de PowerPoint</vt:lpstr>
      <vt:lpstr>Presentación de PowerPoint</vt:lpstr>
      <vt:lpstr>Presentación de PowerPoint</vt:lpstr>
      <vt:lpstr>Presentación de PowerPoint</vt:lpstr>
      <vt:lpstr>ARGUMENTOS DE: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incorporación de los rayos infrarrojos en la medicina para el beneficio de la salud Ica- Perú año 2018</dc:title>
  <dc:creator>Computacion-02</dc:creator>
  <cp:lastModifiedBy>Computacion-02</cp:lastModifiedBy>
  <cp:revision>5</cp:revision>
  <dcterms:created xsi:type="dcterms:W3CDTF">2018-11-20T13:55:47Z</dcterms:created>
  <dcterms:modified xsi:type="dcterms:W3CDTF">2018-11-20T14:37:35Z</dcterms:modified>
</cp:coreProperties>
</file>